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7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5143500" type="screen16x9"/>
  <p:notesSz cx="6858000" cy="9144000"/>
  <p:embeddedFontLst>
    <p:embeddedFont>
      <p:font typeface="Lato" panose="020B0604020202020204" charset="0"/>
      <p:regular r:id="rId25"/>
      <p:bold r:id="rId26"/>
      <p:italic r:id="rId27"/>
      <p:boldItalic r:id="rId28"/>
    </p:embeddedFont>
    <p:embeddedFont>
      <p:font typeface="Montserrat" panose="020B0604020202020204" charset="0"/>
      <p:regular r:id="rId29"/>
      <p:bold r:id="rId30"/>
      <p:italic r:id="rId31"/>
      <p:boldItalic r:id="rId32"/>
    </p:embeddedFont>
    <p:embeddedFont>
      <p:font typeface="Source Code Pro" panose="020B0604020202020204" charset="0"/>
      <p:regular r:id="rId33"/>
      <p:bold r:id="rId34"/>
      <p:italic r:id="rId35"/>
      <p:boldItalic r:id="rId36"/>
    </p:embeddedFont>
    <p:embeddedFont>
      <p:font typeface="Roboto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gif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6f9e47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c6f9e47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828cbb133d_8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828cbb133d_8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828cbb133d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828cbb133d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c6f9e470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c6f9e470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828cbb133d_0_9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828cbb133d_0_9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28cbb133d_0_9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28cbb133d_0_9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28cbb133d_0_9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28cbb133d_0_9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24651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828cbb133d_0_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828cbb133d_0_9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28cbb133d_0_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28cbb133d_0_9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828cbb133d_0_9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828cbb133d_0_9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828cbb133d_0_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828cbb133d_0_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28cbb133d_8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828cbb133d_8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828cbb133d_8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828cbb133d_8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82d975bc50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82d975bc50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82d975bc50_5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82d975bc50_5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828cbb133d_8_4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828cbb133d_8_4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828cbb133d_0_9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828cbb133d_0_9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28cbb133d_8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28cbb133d_8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828cbb133d_8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828cbb133d_8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28cbb133d_0_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28cbb133d_0_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828cbb133d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828cbb133d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828cbb133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828cbb133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ta letak khusus 1">
  <p:cSld name="AUTOLAYOUT_1">
    <p:bg>
      <p:bgPr>
        <a:solidFill>
          <a:srgbClr val="FFFFFF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13"/>
          <p:cNvGrpSpPr/>
          <p:nvPr/>
        </p:nvGrpSpPr>
        <p:grpSpPr>
          <a:xfrm>
            <a:off x="0" y="0"/>
            <a:ext cx="9144153" cy="5143624"/>
            <a:chOff x="-77" y="25"/>
            <a:chExt cx="9144153" cy="5143624"/>
          </a:xfrm>
        </p:grpSpPr>
        <p:sp>
          <p:nvSpPr>
            <p:cNvPr id="133" name="Google Shape;133;p13"/>
            <p:cNvSpPr/>
            <p:nvPr/>
          </p:nvSpPr>
          <p:spPr>
            <a:xfrm rot="-5400000">
              <a:off x="-47653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-47653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rot="-5400000">
              <a:off x="-47653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rot="-5400000">
              <a:off x="-47653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rot="-5400000">
              <a:off x="-47653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rot="5400000">
              <a:off x="714198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rot="-5400000">
              <a:off x="714322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rot="5400000">
              <a:off x="714198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rot="-5400000">
              <a:off x="714322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rot="5400000">
              <a:off x="714198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714322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rot="5400000">
              <a:off x="714198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5400000">
              <a:off x="714198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 rot="-5400000">
              <a:off x="714322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 rot="5400000">
              <a:off x="714198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rot="-5400000">
              <a:off x="714322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 rot="5400000">
              <a:off x="1476173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 rot="-5400000">
              <a:off x="1476296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 rot="5400000">
              <a:off x="1476173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 rot="-5400000">
              <a:off x="1476296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 rot="5400000">
              <a:off x="1476173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 rot="-5400000">
              <a:off x="1476296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 rot="5400000">
              <a:off x="1476173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 rot="5400000">
              <a:off x="1476173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 rot="-5400000">
              <a:off x="1476296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 rot="5400000">
              <a:off x="1476173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 rot="-5400000">
              <a:off x="1476296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 rot="5400000">
              <a:off x="2238147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 rot="-5400000">
              <a:off x="2238271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 rot="5400000">
              <a:off x="2238147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 rot="-5400000">
              <a:off x="2238271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 rot="5400000">
              <a:off x="2238147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 rot="-5400000">
              <a:off x="2238271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 rot="5400000">
              <a:off x="2238147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 rot="5400000">
              <a:off x="2238147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 rot="-5400000">
              <a:off x="2238271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 rot="5400000">
              <a:off x="2238147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 rot="-5400000">
              <a:off x="2238271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 rot="5400000">
              <a:off x="3000173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 rot="-5400000">
              <a:off x="3000297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 rot="5400000">
              <a:off x="3000173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 rot="-5400000">
              <a:off x="3000297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 rot="5400000">
              <a:off x="3000173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rot="-5400000">
              <a:off x="3000297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 rot="5400000">
              <a:off x="3000173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5400000">
              <a:off x="3000173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 rot="-5400000">
              <a:off x="3000297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 rot="5400000">
              <a:off x="3000173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 rot="-5400000">
              <a:off x="3000297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 rot="5400000">
              <a:off x="3762251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 rot="-5400000">
              <a:off x="3762374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 rot="5400000">
              <a:off x="3762251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 rot="-5400000">
              <a:off x="3762374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 rot="5400000">
              <a:off x="3762251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 rot="-5400000">
              <a:off x="3762374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 rot="5400000">
              <a:off x="3762251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 rot="5400000">
              <a:off x="3762251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 rot="-5400000">
              <a:off x="3762374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 rot="5400000">
              <a:off x="3762251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 rot="-5400000">
              <a:off x="3762374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 rot="5400000">
              <a:off x="-47777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 rot="5400000">
              <a:off x="-47777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 rot="5400000">
              <a:off x="-47777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 rot="5400000">
              <a:off x="-47777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 rot="-5400000">
              <a:off x="166697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 rot="5400000">
              <a:off x="-47777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 rot="5400000">
              <a:off x="-47777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 rot="-5400000" flipH="1">
              <a:off x="166697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 rot="-5400000">
              <a:off x="928672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 rot="-5400000" flipH="1">
              <a:off x="928672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 rot="-5400000">
              <a:off x="1690646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 rot="-5400000" flipH="1">
              <a:off x="1690646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 rot="-5400000">
              <a:off x="2452621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 rot="-5400000" flipH="1">
              <a:off x="2452621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 rot="-5400000">
              <a:off x="3214647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 rot="-5400000" flipH="1">
              <a:off x="3214647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 rot="-5400000">
              <a:off x="3976724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 rot="-5400000" flipH="1">
              <a:off x="3976724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 rot="-5400000">
              <a:off x="4524349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 rot="-5400000">
              <a:off x="4524349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 rot="-5400000">
              <a:off x="4524349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 rot="-5400000">
              <a:off x="4524349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 rot="-5400000">
              <a:off x="4524349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 rot="5400000">
              <a:off x="5286200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 rot="-5400000">
              <a:off x="5286324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 rot="5400000">
              <a:off x="5286200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 rot="-5400000">
              <a:off x="5286324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 rot="5400000">
              <a:off x="5286200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 rot="-5400000">
              <a:off x="5286324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 rot="5400000">
              <a:off x="5286200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 rot="5400000">
              <a:off x="5286200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 rot="-5400000">
              <a:off x="5286324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 rot="5400000">
              <a:off x="5286200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 rot="-5400000">
              <a:off x="5286324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 rot="5400000">
              <a:off x="6048175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 rot="-5400000">
              <a:off x="6048298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 rot="5400000">
              <a:off x="6048175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 rot="-5400000">
              <a:off x="6048298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 rot="5400000">
              <a:off x="6048175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rot="-5400000">
              <a:off x="6048298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rot="5400000">
              <a:off x="6048175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rot="5400000">
              <a:off x="6048175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-5400000">
              <a:off x="6048298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rot="5400000">
              <a:off x="6048175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 rot="-5400000">
              <a:off x="6048298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3"/>
            <p:cNvSpPr/>
            <p:nvPr/>
          </p:nvSpPr>
          <p:spPr>
            <a:xfrm rot="5400000">
              <a:off x="6810149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3"/>
            <p:cNvSpPr/>
            <p:nvPr/>
          </p:nvSpPr>
          <p:spPr>
            <a:xfrm rot="-5400000">
              <a:off x="6810273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3"/>
            <p:cNvSpPr/>
            <p:nvPr/>
          </p:nvSpPr>
          <p:spPr>
            <a:xfrm rot="5400000">
              <a:off x="6810149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3"/>
            <p:cNvSpPr/>
            <p:nvPr/>
          </p:nvSpPr>
          <p:spPr>
            <a:xfrm rot="-5400000">
              <a:off x="6810273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3"/>
            <p:cNvSpPr/>
            <p:nvPr/>
          </p:nvSpPr>
          <p:spPr>
            <a:xfrm rot="5400000">
              <a:off x="6810149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 rot="-5400000">
              <a:off x="6810273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 rot="5400000">
              <a:off x="6810149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 rot="5400000">
              <a:off x="6810149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3"/>
            <p:cNvSpPr/>
            <p:nvPr/>
          </p:nvSpPr>
          <p:spPr>
            <a:xfrm rot="-5400000">
              <a:off x="6810273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3"/>
            <p:cNvSpPr/>
            <p:nvPr/>
          </p:nvSpPr>
          <p:spPr>
            <a:xfrm rot="5400000">
              <a:off x="6810149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 rot="-5400000">
              <a:off x="6810273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 rot="5400000">
              <a:off x="7572175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 rot="-5400000">
              <a:off x="7572299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 rot="5400000">
              <a:off x="7572175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 rot="-5400000">
              <a:off x="7572299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3"/>
            <p:cNvSpPr/>
            <p:nvPr/>
          </p:nvSpPr>
          <p:spPr>
            <a:xfrm rot="5400000">
              <a:off x="7572175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3"/>
            <p:cNvSpPr/>
            <p:nvPr/>
          </p:nvSpPr>
          <p:spPr>
            <a:xfrm rot="-5400000">
              <a:off x="7572299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 rot="5400000">
              <a:off x="7572175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 rot="5400000">
              <a:off x="7572175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 rot="-5400000">
              <a:off x="7572299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 rot="5400000">
              <a:off x="7572175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 rot="-5400000">
              <a:off x="7572299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 rot="5400000">
              <a:off x="8334253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 rot="-5400000">
              <a:off x="8334377" y="219061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 rot="5400000">
              <a:off x="8334253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 rot="-5400000">
              <a:off x="8334377" y="304787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 rot="5400000">
              <a:off x="8334253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3"/>
            <p:cNvSpPr/>
            <p:nvPr/>
          </p:nvSpPr>
          <p:spPr>
            <a:xfrm rot="-5400000">
              <a:off x="8334377" y="390514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 rot="5400000">
              <a:off x="8334253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 rot="5400000">
              <a:off x="8334253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 rot="-5400000">
              <a:off x="8334377" y="47618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 rot="5400000">
              <a:off x="8334253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 rot="-5400000">
              <a:off x="8334377" y="13334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 rot="5400000">
              <a:off x="4524225" y="176215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3"/>
            <p:cNvSpPr/>
            <p:nvPr/>
          </p:nvSpPr>
          <p:spPr>
            <a:xfrm rot="5400000">
              <a:off x="4524225" y="261942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3"/>
            <p:cNvSpPr/>
            <p:nvPr/>
          </p:nvSpPr>
          <p:spPr>
            <a:xfrm rot="5400000">
              <a:off x="4524225" y="3476684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3"/>
            <p:cNvSpPr/>
            <p:nvPr/>
          </p:nvSpPr>
          <p:spPr>
            <a:xfrm rot="5400000">
              <a:off x="4524225" y="4333949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3"/>
            <p:cNvSpPr/>
            <p:nvPr/>
          </p:nvSpPr>
          <p:spPr>
            <a:xfrm rot="-5400000">
              <a:off x="4738699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3"/>
            <p:cNvSpPr/>
            <p:nvPr/>
          </p:nvSpPr>
          <p:spPr>
            <a:xfrm rot="5400000">
              <a:off x="4524225" y="47725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3"/>
            <p:cNvSpPr/>
            <p:nvPr/>
          </p:nvSpPr>
          <p:spPr>
            <a:xfrm rot="5400000">
              <a:off x="4524225" y="904990"/>
              <a:ext cx="857400" cy="7620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3"/>
            <p:cNvSpPr/>
            <p:nvPr/>
          </p:nvSpPr>
          <p:spPr>
            <a:xfrm rot="-5400000" flipH="1">
              <a:off x="4738699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 rot="-5400000">
              <a:off x="5500674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3"/>
            <p:cNvSpPr/>
            <p:nvPr/>
          </p:nvSpPr>
          <p:spPr>
            <a:xfrm rot="-5400000" flipH="1">
              <a:off x="5500674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3"/>
            <p:cNvSpPr/>
            <p:nvPr/>
          </p:nvSpPr>
          <p:spPr>
            <a:xfrm rot="-5400000">
              <a:off x="6262648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 rot="-5400000" flipH="1">
              <a:off x="6262648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3"/>
            <p:cNvSpPr/>
            <p:nvPr/>
          </p:nvSpPr>
          <p:spPr>
            <a:xfrm rot="-5400000">
              <a:off x="7024623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3"/>
            <p:cNvSpPr/>
            <p:nvPr/>
          </p:nvSpPr>
          <p:spPr>
            <a:xfrm rot="-5400000" flipH="1">
              <a:off x="7024623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3"/>
            <p:cNvSpPr/>
            <p:nvPr/>
          </p:nvSpPr>
          <p:spPr>
            <a:xfrm rot="-5400000">
              <a:off x="7786649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3"/>
            <p:cNvSpPr/>
            <p:nvPr/>
          </p:nvSpPr>
          <p:spPr>
            <a:xfrm rot="-5400000" flipH="1">
              <a:off x="7786649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3"/>
            <p:cNvSpPr/>
            <p:nvPr/>
          </p:nvSpPr>
          <p:spPr>
            <a:xfrm rot="-5400000">
              <a:off x="8548727" y="4548163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 rot="-5400000" flipH="1">
              <a:off x="8548727" y="-166420"/>
              <a:ext cx="428700" cy="762000"/>
            </a:xfrm>
            <a:prstGeom prst="rtTriangle">
              <a:avLst/>
            </a:prstGeom>
            <a:solidFill>
              <a:schemeClr val="dk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13"/>
          <p:cNvSpPr/>
          <p:nvPr/>
        </p:nvSpPr>
        <p:spPr>
          <a:xfrm>
            <a:off x="1525050" y="1293850"/>
            <a:ext cx="6093900" cy="2555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3"/>
          <p:cNvSpPr txBox="1">
            <a:spLocks noGrp="1"/>
          </p:cNvSpPr>
          <p:nvPr>
            <p:ph type="title"/>
          </p:nvPr>
        </p:nvSpPr>
        <p:spPr>
          <a:xfrm>
            <a:off x="1876575" y="1668150"/>
            <a:ext cx="5391000" cy="118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 b="1">
                <a:solidFill>
                  <a:srgbClr val="212121"/>
                </a:solidFill>
              </a:defRPr>
            </a:lvl9pPr>
          </a:lstStyle>
          <a:p>
            <a:endParaRPr/>
          </a:p>
        </p:txBody>
      </p:sp>
      <p:sp>
        <p:nvSpPr>
          <p:cNvPr id="291" name="Google Shape;291;p13"/>
          <p:cNvSpPr txBox="1">
            <a:spLocks noGrp="1"/>
          </p:cNvSpPr>
          <p:nvPr>
            <p:ph type="subTitle" idx="1"/>
          </p:nvPr>
        </p:nvSpPr>
        <p:spPr>
          <a:xfrm>
            <a:off x="1876575" y="2930428"/>
            <a:ext cx="5391000" cy="601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100"/>
              <a:buNone/>
              <a:defRPr sz="2100">
                <a:solidFill>
                  <a:srgbClr val="61616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100"/>
              <a:buNone/>
              <a:defRPr sz="2100">
                <a:solidFill>
                  <a:srgbClr val="61616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100"/>
              <a:buNone/>
              <a:defRPr sz="2100">
                <a:solidFill>
                  <a:srgbClr val="61616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100"/>
              <a:buNone/>
              <a:defRPr sz="2100">
                <a:solidFill>
                  <a:srgbClr val="61616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100"/>
              <a:buNone/>
              <a:defRPr sz="2100">
                <a:solidFill>
                  <a:srgbClr val="61616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100"/>
              <a:buNone/>
              <a:defRPr sz="2100">
                <a:solidFill>
                  <a:srgbClr val="61616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100"/>
              <a:buNone/>
              <a:defRPr sz="2100">
                <a:solidFill>
                  <a:srgbClr val="61616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100"/>
              <a:buNone/>
              <a:defRPr sz="2100">
                <a:solidFill>
                  <a:srgbClr val="61616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100"/>
              <a:buNone/>
              <a:defRPr sz="2100">
                <a:solidFill>
                  <a:srgbClr val="616161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AUTOLAYOUT_2">
    <p:bg>
      <p:bgPr>
        <a:solidFill>
          <a:srgbClr val="FFFFFF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4"/>
          <p:cNvSpPr txBox="1">
            <a:spLocks noGrp="1"/>
          </p:cNvSpPr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AUTOLAYOUT_3">
    <p:bg>
      <p:bgPr>
        <a:solidFill>
          <a:srgbClr val="FFFFFF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5"/>
          <p:cNvSpPr txBox="1">
            <a:spLocks noGrp="1"/>
          </p:cNvSpPr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AUTOLAYOUT_4">
    <p:bg>
      <p:bgPr>
        <a:solidFill>
          <a:srgbClr val="FFFFFF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6"/>
          <p:cNvSpPr txBox="1">
            <a:spLocks noGrp="1"/>
          </p:cNvSpPr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AUTOLAYOUT_6">
    <p:bg>
      <p:bgPr>
        <a:solidFill>
          <a:srgbClr val="FFFFFF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7"/>
          <p:cNvSpPr txBox="1">
            <a:spLocks noGrp="1"/>
          </p:cNvSpPr>
          <p:nvPr>
            <p:ph type="body" idx="1"/>
          </p:nvPr>
        </p:nvSpPr>
        <p:spPr>
          <a:xfrm>
            <a:off x="683775" y="3565625"/>
            <a:ext cx="3204300" cy="109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400">
                <a:solidFill>
                  <a:schemeClr val="accent5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  <a:defRPr sz="1200">
                <a:solidFill>
                  <a:schemeClr val="accent5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■"/>
              <a:defRPr sz="1200">
                <a:solidFill>
                  <a:schemeClr val="accent5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●"/>
              <a:defRPr sz="1200">
                <a:solidFill>
                  <a:schemeClr val="accent5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  <a:defRPr sz="1200">
                <a:solidFill>
                  <a:schemeClr val="accent5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■"/>
              <a:defRPr sz="1200">
                <a:solidFill>
                  <a:schemeClr val="accent5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●"/>
              <a:defRPr sz="1200">
                <a:solidFill>
                  <a:schemeClr val="accent5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○"/>
              <a:defRPr sz="1200">
                <a:solidFill>
                  <a:schemeClr val="accent5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200"/>
              <a:buChar char="■"/>
              <a:defRPr sz="1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7"/>
          <p:cNvSpPr txBox="1">
            <a:spLocks noGrp="1"/>
          </p:cNvSpPr>
          <p:nvPr>
            <p:ph type="body" idx="2"/>
          </p:nvPr>
        </p:nvSpPr>
        <p:spPr>
          <a:xfrm>
            <a:off x="5255850" y="3565625"/>
            <a:ext cx="3204300" cy="109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AUTOLAYOUT_7">
    <p:bg>
      <p:bgPr>
        <a:solidFill>
          <a:srgbClr val="FFFFFF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8"/>
          <p:cNvSpPr txBox="1">
            <a:spLocks noGrp="1"/>
          </p:cNvSpPr>
          <p:nvPr>
            <p:ph type="title"/>
          </p:nvPr>
        </p:nvSpPr>
        <p:spPr>
          <a:xfrm>
            <a:off x="405000" y="2890625"/>
            <a:ext cx="7341300" cy="58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  <a:defRPr sz="2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18"/>
          <p:cNvSpPr txBox="1">
            <a:spLocks noGrp="1"/>
          </p:cNvSpPr>
          <p:nvPr>
            <p:ph type="body" idx="1"/>
          </p:nvPr>
        </p:nvSpPr>
        <p:spPr>
          <a:xfrm>
            <a:off x="405000" y="3598750"/>
            <a:ext cx="4114500" cy="96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8"/>
          <p:cNvSpPr txBox="1">
            <a:spLocks noGrp="1"/>
          </p:cNvSpPr>
          <p:nvPr>
            <p:ph type="body" idx="2"/>
          </p:nvPr>
        </p:nvSpPr>
        <p:spPr>
          <a:xfrm>
            <a:off x="4580224" y="3598750"/>
            <a:ext cx="4114500" cy="96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9"/>
          <p:cNvSpPr txBox="1">
            <a:spLocks noGrp="1"/>
          </p:cNvSpPr>
          <p:nvPr>
            <p:ph type="title"/>
          </p:nvPr>
        </p:nvSpPr>
        <p:spPr>
          <a:xfrm>
            <a:off x="1876575" y="1668150"/>
            <a:ext cx="5391000" cy="118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PSDA I: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List, Stack, dan Queue</a:t>
            </a:r>
            <a:endParaRPr/>
          </a:p>
        </p:txBody>
      </p:sp>
      <p:sp>
        <p:nvSpPr>
          <p:cNvPr id="322" name="Google Shape;322;p19"/>
          <p:cNvSpPr txBox="1">
            <a:spLocks noGrp="1"/>
          </p:cNvSpPr>
          <p:nvPr>
            <p:ph type="subTitle" idx="1"/>
          </p:nvPr>
        </p:nvSpPr>
        <p:spPr>
          <a:xfrm>
            <a:off x="1876575" y="2930428"/>
            <a:ext cx="53910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Belajar dari bebek, mau antre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2" name="Google Shape;392;p28"/>
          <p:cNvPicPr preferRelativeResize="0"/>
          <p:nvPr/>
        </p:nvPicPr>
        <p:blipFill rotWithShape="1">
          <a:blip r:embed="rId3">
            <a:alphaModFix/>
          </a:blip>
          <a:srcRect l="416" r="406"/>
          <a:stretch/>
        </p:blipFill>
        <p:spPr>
          <a:xfrm>
            <a:off x="405000" y="367401"/>
            <a:ext cx="4147947" cy="23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28"/>
          <p:cNvPicPr preferRelativeResize="0"/>
          <p:nvPr/>
        </p:nvPicPr>
        <p:blipFill rotWithShape="1">
          <a:blip r:embed="rId4">
            <a:alphaModFix/>
          </a:blip>
          <a:srcRect l="9" r="9"/>
          <a:stretch/>
        </p:blipFill>
        <p:spPr>
          <a:xfrm>
            <a:off x="4591050" y="367400"/>
            <a:ext cx="4147950" cy="23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28"/>
          <p:cNvSpPr txBox="1">
            <a:spLocks noGrp="1"/>
          </p:cNvSpPr>
          <p:nvPr>
            <p:ph type="body" idx="1"/>
          </p:nvPr>
        </p:nvSpPr>
        <p:spPr>
          <a:xfrm>
            <a:off x="405000" y="3598750"/>
            <a:ext cx="4114500" cy="9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">
                <a:solidFill>
                  <a:schemeClr val="dk1"/>
                </a:solidFill>
              </a:rPr>
              <a:t>push()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95" name="Google Shape;395;p28"/>
          <p:cNvSpPr txBox="1">
            <a:spLocks noGrp="1"/>
          </p:cNvSpPr>
          <p:nvPr>
            <p:ph type="body" idx="2"/>
          </p:nvPr>
        </p:nvSpPr>
        <p:spPr>
          <a:xfrm>
            <a:off x="4580224" y="3598750"/>
            <a:ext cx="4114500" cy="9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">
                <a:solidFill>
                  <a:schemeClr val="dk1"/>
                </a:solidFill>
              </a:rPr>
              <a:t>pop()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Queue (Antrean)</a:t>
            </a:r>
            <a:endParaRPr/>
          </a:p>
        </p:txBody>
      </p:sp>
      <p:sp>
        <p:nvSpPr>
          <p:cNvPr id="401" name="Google Shape;401;p2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#include&lt;queue&gt; // pustaka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std::queue&lt;tipe&gt; A // buat antrean kosong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A.empty() // cek kosong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A.size()  // panjang antrean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A.front() // nilai elemen terdepan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A.back()  // nilai elemen terakhir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A.push(v) // nilai v masuk antrean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A.pop()   // hapus elemen terdepan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402" name="Google Shape;4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3776" y="1567550"/>
            <a:ext cx="6636438" cy="35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Perbedaan</a:t>
            </a:r>
            <a:endParaRPr/>
          </a:p>
        </p:txBody>
      </p:sp>
      <p:grpSp>
        <p:nvGrpSpPr>
          <p:cNvPr id="408" name="Google Shape;408;p30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409" name="Google Shape;409;p30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30"/>
          <p:cNvSpPr txBox="1">
            <a:spLocks noGrp="1"/>
          </p:cNvSpPr>
          <p:nvPr>
            <p:ph type="body" idx="4294967295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/>
              <a:t>LIST</a:t>
            </a:r>
            <a:endParaRPr sz="1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/>
              <a:t>(DAFTAR)</a:t>
            </a:r>
            <a:endParaRPr sz="1600"/>
          </a:p>
        </p:txBody>
      </p:sp>
      <p:sp>
        <p:nvSpPr>
          <p:cNvPr id="412" name="Google Shape;412;p30"/>
          <p:cNvSpPr txBox="1">
            <a:spLocks noGrp="1"/>
          </p:cNvSpPr>
          <p:nvPr>
            <p:ph type="body" idx="4294967295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/>
              <a:t>Kumpulan elemen-elemen dengan urutan tertentu</a:t>
            </a:r>
            <a:endParaRPr sz="1200"/>
          </a:p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id" sz="1200"/>
              <a:t>Elemen dapat diakses, ditambah, atau dihapus di mana pun</a:t>
            </a:r>
            <a:endParaRPr sz="1200"/>
          </a:p>
        </p:txBody>
      </p:sp>
      <p:grpSp>
        <p:nvGrpSpPr>
          <p:cNvPr id="413" name="Google Shape;413;p30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414" name="Google Shape;414;p30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30"/>
          <p:cNvSpPr txBox="1">
            <a:spLocks noGrp="1"/>
          </p:cNvSpPr>
          <p:nvPr>
            <p:ph type="body" idx="4294967295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/>
              <a:t>STACK</a:t>
            </a:r>
            <a:endParaRPr sz="1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/>
              <a:t>(TUMPUKAN)</a:t>
            </a:r>
            <a:endParaRPr sz="1600"/>
          </a:p>
        </p:txBody>
      </p:sp>
      <p:sp>
        <p:nvSpPr>
          <p:cNvPr id="417" name="Google Shape;417;p30"/>
          <p:cNvSpPr txBox="1">
            <a:spLocks noGrp="1"/>
          </p:cNvSpPr>
          <p:nvPr>
            <p:ph type="body" idx="4294967295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/>
              <a:t>Daftar elemen yang disusun seperti tumpukan</a:t>
            </a:r>
            <a:endParaRPr sz="12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d" sz="1200"/>
              <a:t>LIFO</a:t>
            </a:r>
            <a:br>
              <a:rPr lang="id" sz="1200"/>
            </a:br>
            <a:r>
              <a:rPr lang="id" sz="1200"/>
              <a:t>(Last in, First out)</a:t>
            </a:r>
            <a:endParaRPr sz="1200"/>
          </a:p>
        </p:txBody>
      </p:sp>
      <p:grpSp>
        <p:nvGrpSpPr>
          <p:cNvPr id="418" name="Google Shape;418;p30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419" name="Google Shape;419;p30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" name="Google Shape;421;p30"/>
          <p:cNvSpPr txBox="1">
            <a:spLocks noGrp="1"/>
          </p:cNvSpPr>
          <p:nvPr>
            <p:ph type="body" idx="4294967295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/>
              <a:t>QUEUE</a:t>
            </a:r>
            <a:endParaRPr sz="1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/>
              <a:t>(ANTREAN)</a:t>
            </a:r>
            <a:endParaRPr sz="1600"/>
          </a:p>
        </p:txBody>
      </p:sp>
      <p:sp>
        <p:nvSpPr>
          <p:cNvPr id="422" name="Google Shape;422;p30"/>
          <p:cNvSpPr txBox="1">
            <a:spLocks noGrp="1"/>
          </p:cNvSpPr>
          <p:nvPr>
            <p:ph type="body" idx="4294967295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/>
              <a:t>Daftar elemen yang disusun seperti antrean</a:t>
            </a:r>
            <a:endParaRPr sz="12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d" sz="1200"/>
              <a:t>FIFO</a:t>
            </a:r>
            <a:br>
              <a:rPr lang="id" sz="1200"/>
            </a:br>
            <a:r>
              <a:rPr lang="id" sz="1200"/>
              <a:t>(First in, First out)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1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Implementasi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200"/>
              <a:t>Sudah bahasa C++, lo.</a:t>
            </a:r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List (Daftar)</a:t>
            </a:r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4" y="1960850"/>
            <a:ext cx="7980652" cy="2881135"/>
          </a:xfrm>
          <a:prstGeom prst="round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Vector</a:t>
            </a:r>
            <a:endParaRPr dirty="0"/>
          </a:p>
        </p:txBody>
      </p:sp>
      <p:sp>
        <p:nvSpPr>
          <p:cNvPr id="433" name="Google Shape;433;p3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std::vector&lt;int&gt; A;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std::vector&lt;int&gt; B(4, 100); // B = [100, 100, 100, 100]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std::vector&lt;int&gt; C(B);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A.push_back(1); // A = [1]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A.push_back(B[0]); // A = [1, 100]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C[1] = A.at(0); // C = [1, 100, 100, 100]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C.first(); // 1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B.back(); // 100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A.pop_back(); // A = [1]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Source Code Pro"/>
                <a:ea typeface="Source Code Pro"/>
                <a:cs typeface="Source Code Pro"/>
                <a:sym typeface="Source Code Pro"/>
              </a:rPr>
              <a:t>A.size(); // 1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434" name="Google Shape;43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504" y="1307849"/>
            <a:ext cx="7848985" cy="3835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3190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Stack (Tumpukan)</a:t>
            </a:r>
            <a:endParaRPr/>
          </a:p>
        </p:txBody>
      </p:sp>
      <p:sp>
        <p:nvSpPr>
          <p:cNvPr id="440" name="Google Shape;440;p33"/>
          <p:cNvSpPr txBox="1">
            <a:spLocks noGrp="1"/>
          </p:cNvSpPr>
          <p:nvPr>
            <p:ph type="body" idx="1"/>
          </p:nvPr>
        </p:nvSpPr>
        <p:spPr>
          <a:xfrm>
            <a:off x="2816250" y="1567550"/>
            <a:ext cx="55203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std::stack&lt;int&gt; A;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A.empty(); // true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A.push(10);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A.push(99);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A.size(); // 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A.top(); // 99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A.pop(); // 99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A.pop(); // 10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441" name="Google Shape;44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244" y="1567550"/>
            <a:ext cx="3511519" cy="35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Queue (Antrean)</a:t>
            </a:r>
            <a:endParaRPr/>
          </a:p>
        </p:txBody>
      </p:sp>
      <p:sp>
        <p:nvSpPr>
          <p:cNvPr id="447" name="Google Shape;447;p34"/>
          <p:cNvSpPr txBox="1">
            <a:spLocks noGrp="1"/>
          </p:cNvSpPr>
          <p:nvPr>
            <p:ph type="body" idx="1"/>
          </p:nvPr>
        </p:nvSpPr>
        <p:spPr>
          <a:xfrm>
            <a:off x="2390825" y="1567550"/>
            <a:ext cx="59457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std::queue&lt;int&gt; A;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A.empty(); // true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A.push(10); // A = [99]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A.push(99); // A = [10, 99]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A.size(); // 2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A.front(); // 10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A.back(); // 99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A.pop(); // 10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A.pop(); // 99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448" name="Google Shape;4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813" y="1567550"/>
            <a:ext cx="4362362" cy="35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5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Praktikum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6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Tugas Praktikum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20"/>
          <p:cNvPicPr preferRelativeResize="0"/>
          <p:nvPr/>
        </p:nvPicPr>
        <p:blipFill rotWithShape="1">
          <a:blip r:embed="rId3">
            <a:alphaModFix amt="50000"/>
          </a:blip>
          <a:srcRect t="34183" b="34186"/>
          <a:stretch/>
        </p:blipFill>
        <p:spPr>
          <a:xfrm>
            <a:off x="0" y="0"/>
            <a:ext cx="9144005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20"/>
          <p:cNvSpPr txBox="1">
            <a:spLocks noGrp="1"/>
          </p:cNvSpPr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List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400"/>
              <a:t>Tiada hari tanpa senja dan kopi (lagu </a:t>
            </a:r>
            <a:r>
              <a:rPr lang="id" sz="1400" i="1"/>
              <a:t>indie</a:t>
            </a:r>
            <a:r>
              <a:rPr lang="id" sz="1400"/>
              <a:t>)</a:t>
            </a:r>
            <a:endParaRPr sz="1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Tugas Praktikum</a:t>
            </a:r>
            <a:endParaRPr/>
          </a:p>
        </p:txBody>
      </p:sp>
      <p:grpSp>
        <p:nvGrpSpPr>
          <p:cNvPr id="464" name="Google Shape;464;p37"/>
          <p:cNvGrpSpPr/>
          <p:nvPr/>
        </p:nvGrpSpPr>
        <p:grpSpPr>
          <a:xfrm>
            <a:off x="1447050" y="1308064"/>
            <a:ext cx="3546900" cy="3482836"/>
            <a:chOff x="0" y="1189989"/>
            <a:chExt cx="3546900" cy="3482836"/>
          </a:xfrm>
        </p:grpSpPr>
        <p:sp>
          <p:nvSpPr>
            <p:cNvPr id="465" name="Google Shape;465;p37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Buat Program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6" name="Google Shape;466;p37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id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Soal bisa dilihat dan diselesaikan lewat HackerRank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id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Kontes dibuka setiap Jumat pukul 18.00 WIB (Pantau grup!)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id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Waktu pengerjaan satu pekan (7 × 24 jam)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67" name="Google Shape;467;p37"/>
          <p:cNvGrpSpPr/>
          <p:nvPr/>
        </p:nvGrpSpPr>
        <p:grpSpPr>
          <a:xfrm>
            <a:off x="4391254" y="1307850"/>
            <a:ext cx="3305700" cy="3483050"/>
            <a:chOff x="2944204" y="1189775"/>
            <a:chExt cx="3305700" cy="3483050"/>
          </a:xfrm>
        </p:grpSpPr>
        <p:sp>
          <p:nvSpPr>
            <p:cNvPr id="468" name="Google Shape;468;p37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d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Buat Analisis Program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69" name="Google Shape;469;p37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id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Dibuat sesuai format laporan praktikum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id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Dikumpulkan di Google Classroom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048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id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Waktu pengerjaan sama dengan HackerRank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8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Persiapan praktikum selanjutnya</a:t>
            </a:r>
            <a:endParaRPr/>
          </a:p>
        </p:txBody>
      </p:sp>
      <p:sp>
        <p:nvSpPr>
          <p:cNvPr id="475" name="Google Shape;475;p38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8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0000" lvl="0" indent="-280625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id" sz="1600"/>
              <a:t>Pelajari tentang bahasa C++</a:t>
            </a:r>
            <a:endParaRPr sz="1600"/>
          </a:p>
          <a:p>
            <a:pPr marL="360000" lvl="0" indent="-280625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id" sz="1600"/>
              <a:t>Pelajari tentang </a:t>
            </a:r>
            <a:r>
              <a:rPr lang="id" sz="1600" i="1"/>
              <a:t>set</a:t>
            </a:r>
            <a:r>
              <a:rPr lang="id" sz="1600"/>
              <a:t>, </a:t>
            </a:r>
            <a:r>
              <a:rPr lang="id" sz="1600" i="1"/>
              <a:t>map</a:t>
            </a:r>
            <a:r>
              <a:rPr lang="id" sz="1600"/>
              <a:t>, dan </a:t>
            </a:r>
            <a:r>
              <a:rPr lang="id" sz="1600" i="1"/>
              <a:t>tree</a:t>
            </a:r>
            <a:endParaRPr sz="1600" i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9"/>
          <p:cNvSpPr txBox="1">
            <a:spLocks noGrp="1"/>
          </p:cNvSpPr>
          <p:nvPr>
            <p:ph type="title"/>
          </p:nvPr>
        </p:nvSpPr>
        <p:spPr>
          <a:xfrm>
            <a:off x="1876575" y="1668150"/>
            <a:ext cx="5391000" cy="118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PSDA I: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List, Stack, dan Queue</a:t>
            </a:r>
            <a:endParaRPr/>
          </a:p>
        </p:txBody>
      </p:sp>
      <p:sp>
        <p:nvSpPr>
          <p:cNvPr id="482" name="Google Shape;482;p39"/>
          <p:cNvSpPr txBox="1">
            <a:spLocks noGrp="1"/>
          </p:cNvSpPr>
          <p:nvPr>
            <p:ph type="subTitle" idx="1"/>
          </p:nvPr>
        </p:nvSpPr>
        <p:spPr>
          <a:xfrm>
            <a:off x="1876575" y="2930428"/>
            <a:ext cx="5391000" cy="6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Semangat belajar!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Perbandingan Struktur Data</a:t>
            </a:r>
            <a:endParaRPr/>
          </a:p>
        </p:txBody>
      </p:sp>
      <p:grpSp>
        <p:nvGrpSpPr>
          <p:cNvPr id="334" name="Google Shape;334;p21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335" name="Google Shape;335;p21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" name="Google Shape;337;p21"/>
          <p:cNvSpPr txBox="1">
            <a:spLocks noGrp="1"/>
          </p:cNvSpPr>
          <p:nvPr>
            <p:ph type="body" idx="4294967295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Array</a:t>
            </a:r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body" idx="4294967295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/>
              <a:t>Ukuran tetap</a:t>
            </a:r>
            <a:br>
              <a:rPr lang="id" sz="1600"/>
            </a:br>
            <a:r>
              <a:rPr lang="id" sz="1600"/>
              <a:t>(fixed-size)</a:t>
            </a:r>
            <a:endParaRPr sz="1600"/>
          </a:p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id" sz="1600"/>
              <a:t>Elemen dapat diakses dengan indeks</a:t>
            </a:r>
            <a:endParaRPr sz="1600"/>
          </a:p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id" sz="1600"/>
              <a:t>Struktur data primitif C++</a:t>
            </a:r>
            <a:endParaRPr sz="1600"/>
          </a:p>
        </p:txBody>
      </p:sp>
      <p:grpSp>
        <p:nvGrpSpPr>
          <p:cNvPr id="339" name="Google Shape;339;p21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340" name="Google Shape;340;p21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21"/>
          <p:cNvSpPr txBox="1">
            <a:spLocks noGrp="1"/>
          </p:cNvSpPr>
          <p:nvPr>
            <p:ph type="body" idx="4294967295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Linked List</a:t>
            </a:r>
            <a:endParaRPr/>
          </a:p>
        </p:txBody>
      </p:sp>
      <p:sp>
        <p:nvSpPr>
          <p:cNvPr id="343" name="Google Shape;343;p21"/>
          <p:cNvSpPr txBox="1">
            <a:spLocks noGrp="1"/>
          </p:cNvSpPr>
          <p:nvPr>
            <p:ph type="body" idx="4294967295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/>
              <a:t>Ukuran dapat berubah (variable-size)</a:t>
            </a:r>
            <a:endParaRPr sz="16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d" sz="1600"/>
              <a:t>Elemen harus diakses secara berurutan</a:t>
            </a:r>
            <a:endParaRPr sz="1600"/>
          </a:p>
        </p:txBody>
      </p:sp>
      <p:grpSp>
        <p:nvGrpSpPr>
          <p:cNvPr id="344" name="Google Shape;344;p21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345" name="Google Shape;345;p21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7" name="Google Shape;347;p21"/>
          <p:cNvSpPr txBox="1">
            <a:spLocks noGrp="1"/>
          </p:cNvSpPr>
          <p:nvPr>
            <p:ph type="body" idx="4294967295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Vector (C++)</a:t>
            </a:r>
            <a:endParaRPr/>
          </a:p>
        </p:txBody>
      </p:sp>
      <p:sp>
        <p:nvSpPr>
          <p:cNvPr id="348" name="Google Shape;348;p21"/>
          <p:cNvSpPr txBox="1">
            <a:spLocks noGrp="1"/>
          </p:cNvSpPr>
          <p:nvPr>
            <p:ph type="body" idx="4294967295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600"/>
              <a:t>Ukuran dapat berubah (variable-size)</a:t>
            </a:r>
            <a:endParaRPr sz="1600"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d" sz="1600"/>
              <a:t>Elemen dapat diakses dengan indeks</a:t>
            </a:r>
            <a:endParaRPr sz="1600"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d" sz="1600"/>
              <a:t>Pustaka bawaan C++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List (Daftar)</a:t>
            </a:r>
            <a:endParaRPr/>
          </a:p>
        </p:txBody>
      </p:sp>
      <p:sp>
        <p:nvSpPr>
          <p:cNvPr id="354" name="Google Shape;354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#include&lt;vector&gt; // pustaka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std::vector&lt;tipe&gt; A              // daftar kosong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std::vector&lt;tipe&gt; B(ukuran, isi) // daftar dengan isi tertentu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std::vector&lt;tipe&gt; C(B)           // salinan B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A.size()       // ukuran daftar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C[k]           // akses elemen indeks ke-k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A.at(k)        // akses elemen indeks ke-k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C.first()      // akses elemen pertama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B.back()       // akses elemen terakhir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A.push_back(v) // tambah elemen bernilai v di akhir daftar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A.pop_back()   // hapus elemen terakhir</a:t>
            </a:r>
            <a:endParaRPr/>
          </a:p>
        </p:txBody>
      </p:sp>
      <p:pic>
        <p:nvPicPr>
          <p:cNvPr id="355" name="Google Shape;3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815" y="1567550"/>
            <a:ext cx="7576372" cy="35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23"/>
          <p:cNvPicPr preferRelativeResize="0"/>
          <p:nvPr/>
        </p:nvPicPr>
        <p:blipFill rotWithShape="1">
          <a:blip r:embed="rId3">
            <a:alphaModFix amt="50000"/>
          </a:blip>
          <a:srcRect t="89" b="79"/>
          <a:stretch/>
        </p:blipFill>
        <p:spPr>
          <a:xfrm>
            <a:off x="0" y="0"/>
            <a:ext cx="9144005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23"/>
          <p:cNvSpPr txBox="1">
            <a:spLocks noGrp="1"/>
          </p:cNvSpPr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Stack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400"/>
              <a:t>Tumpuk piring ke atas; ambil piring dari atas juga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4"/>
          <p:cNvPicPr preferRelativeResize="0"/>
          <p:nvPr/>
        </p:nvPicPr>
        <p:blipFill rotWithShape="1">
          <a:blip r:embed="rId3">
            <a:alphaModFix/>
          </a:blip>
          <a:srcRect t="9310" b="9302"/>
          <a:stretch/>
        </p:blipFill>
        <p:spPr>
          <a:xfrm>
            <a:off x="924000" y="546549"/>
            <a:ext cx="2724000" cy="272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67" name="Google Shape;367;p24"/>
          <p:cNvPicPr preferRelativeResize="0"/>
          <p:nvPr/>
        </p:nvPicPr>
        <p:blipFill rotWithShape="1">
          <a:blip r:embed="rId4">
            <a:alphaModFix/>
          </a:blip>
          <a:srcRect t="7526" b="7518"/>
          <a:stretch/>
        </p:blipFill>
        <p:spPr>
          <a:xfrm>
            <a:off x="5496000" y="546472"/>
            <a:ext cx="2724000" cy="2724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68" name="Google Shape;368;p24"/>
          <p:cNvSpPr txBox="1">
            <a:spLocks noGrp="1"/>
          </p:cNvSpPr>
          <p:nvPr>
            <p:ph type="body" idx="1"/>
          </p:nvPr>
        </p:nvSpPr>
        <p:spPr>
          <a:xfrm>
            <a:off x="683775" y="3565625"/>
            <a:ext cx="3204300" cy="10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"/>
              <a:t>push()</a:t>
            </a:r>
            <a:endParaRPr/>
          </a:p>
        </p:txBody>
      </p:sp>
      <p:sp>
        <p:nvSpPr>
          <p:cNvPr id="369" name="Google Shape;369;p24"/>
          <p:cNvSpPr txBox="1">
            <a:spLocks noGrp="1"/>
          </p:cNvSpPr>
          <p:nvPr>
            <p:ph type="body" idx="2"/>
          </p:nvPr>
        </p:nvSpPr>
        <p:spPr>
          <a:xfrm>
            <a:off x="5255850" y="3565625"/>
            <a:ext cx="3204300" cy="10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"/>
              <a:t>pop()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Stack (Tumpukan)</a:t>
            </a:r>
            <a:endParaRPr/>
          </a:p>
        </p:txBody>
      </p:sp>
      <p:sp>
        <p:nvSpPr>
          <p:cNvPr id="375" name="Google Shape;375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#include&lt;stack&gt; // pustaka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std::stack&lt;tipe&gt; A // buat tumpukan kosong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A.empty() // cek kosong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A.size()  // tinggi tumpukan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A.top()   // lihat elemen teratas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A.push(v) // tumpuk v di atas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latin typeface="Source Code Pro"/>
                <a:ea typeface="Source Code Pro"/>
                <a:cs typeface="Source Code Pro"/>
                <a:sym typeface="Source Code Pro"/>
              </a:rPr>
              <a:t>A.pop()   // ambil elemen teratas</a:t>
            </a:r>
            <a:endParaRPr/>
          </a:p>
        </p:txBody>
      </p:sp>
      <p:pic>
        <p:nvPicPr>
          <p:cNvPr id="376" name="Google Shape;37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745" y="1567550"/>
            <a:ext cx="7398516" cy="357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26"/>
          <p:cNvPicPr preferRelativeResize="0"/>
          <p:nvPr/>
        </p:nvPicPr>
        <p:blipFill rotWithShape="1">
          <a:blip r:embed="rId3">
            <a:alphaModFix amt="50000"/>
          </a:blip>
          <a:srcRect l="3262" r="3262"/>
          <a:stretch/>
        </p:blipFill>
        <p:spPr>
          <a:xfrm>
            <a:off x="0" y="0"/>
            <a:ext cx="9144004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6"/>
          <p:cNvSpPr txBox="1">
            <a:spLocks noGrp="1"/>
          </p:cNvSpPr>
          <p:nvPr>
            <p:ph type="ctrTitle"/>
          </p:nvPr>
        </p:nvSpPr>
        <p:spPr>
          <a:xfrm>
            <a:off x="1837575" y="1251525"/>
            <a:ext cx="5445900" cy="264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Queue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400"/>
              <a:t>Yang datang pertama bakal dapat pertama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1047750"/>
            <a:ext cx="381000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584</Words>
  <Application>Microsoft Office PowerPoint</Application>
  <PresentationFormat>On-screen Show (16:9)</PresentationFormat>
  <Paragraphs>117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Lato</vt:lpstr>
      <vt:lpstr>Montserrat</vt:lpstr>
      <vt:lpstr>Source Code Pro</vt:lpstr>
      <vt:lpstr>Arial</vt:lpstr>
      <vt:lpstr>Roboto</vt:lpstr>
      <vt:lpstr>Focus</vt:lpstr>
      <vt:lpstr>PSDA I: List, Stack, dan Queue</vt:lpstr>
      <vt:lpstr>List Tiada hari tanpa senja dan kopi (lagu indie)</vt:lpstr>
      <vt:lpstr>Perbandingan Struktur Data</vt:lpstr>
      <vt:lpstr>List (Daftar)</vt:lpstr>
      <vt:lpstr>Stack Tumpuk piring ke atas; ambil piring dari atas juga</vt:lpstr>
      <vt:lpstr>PowerPoint Presentation</vt:lpstr>
      <vt:lpstr>Stack (Tumpukan)</vt:lpstr>
      <vt:lpstr>Queue Yang datang pertama bakal dapat pertama</vt:lpstr>
      <vt:lpstr>PowerPoint Presentation</vt:lpstr>
      <vt:lpstr>PowerPoint Presentation</vt:lpstr>
      <vt:lpstr>Queue (Antrean)</vt:lpstr>
      <vt:lpstr>Perbedaan</vt:lpstr>
      <vt:lpstr>Implementasi Sudah bahasa C++, lo.</vt:lpstr>
      <vt:lpstr>List (Daftar)</vt:lpstr>
      <vt:lpstr>Vector</vt:lpstr>
      <vt:lpstr>Stack (Tumpukan)</vt:lpstr>
      <vt:lpstr>Queue (Antrean)</vt:lpstr>
      <vt:lpstr>Praktikum</vt:lpstr>
      <vt:lpstr>Tugas Praktikum</vt:lpstr>
      <vt:lpstr>Tugas Praktikum</vt:lpstr>
      <vt:lpstr>Persiapan praktikum selanjutnya</vt:lpstr>
      <vt:lpstr>PSDA I: List, Stack, dan Queue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PSDA I: List, Stack, dan Queue</dc:title>
  <cp:lastModifiedBy>ASUS</cp:lastModifiedBy>
  <cp:revision>3</cp:revision>
  <dcterms:modified xsi:type="dcterms:W3CDTF">2021-03-30T09:02:13Z</dcterms:modified>
</cp:coreProperties>
</file>